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</p:sldIdLst>
  <p:sldSz cx="18288000" cy="10287000"/>
  <p:notesSz cx="6858000" cy="9144000"/>
  <p:embeddedFontLst>
    <p:embeddedFont>
      <p:font typeface="Canva Sans Bold" charset="1" panose="020B0803030501040103"/>
      <p:regular r:id="rId30"/>
    </p:embeddedFont>
    <p:embeddedFont>
      <p:font typeface="Canva Sans" charset="1" panose="020B0503030501040103"/>
      <p:regular r:id="rId31"/>
    </p:embeddedFont>
    <p:embeddedFont>
      <p:font typeface="Canva Sans Italics" charset="1" panose="020B0503030501040103"/>
      <p:regular r:id="rId32"/>
    </p:embeddedFont>
    <p:embeddedFont>
      <p:font typeface="Open Sauce Bold" charset="1" panose="00000800000000000000"/>
      <p:regular r:id="rId33"/>
    </p:embeddedFont>
    <p:embeddedFont>
      <p:font typeface="Open Sauce" charset="1" panose="00000500000000000000"/>
      <p:regular r:id="rId34"/>
    </p:embeddedFont>
    <p:embeddedFont>
      <p:font typeface="Red Hat Display Bold" charset="1" panose="02010803040201060303"/>
      <p:regular r:id="rId35"/>
    </p:embeddedFont>
    <p:embeddedFont>
      <p:font typeface="Red Hat Display" charset="1" panose="02010503040201060303"/>
      <p:regular r:id="rId3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https://www.mermaidchart.com/raw/92f188d9-0778-4855-a228-1ea532a727b8?theme=light&amp;version=v0.1&amp;format=svg" TargetMode="External" Type="http://schemas.openxmlformats.org/officeDocument/2006/relationships/hyperlink"/><Relationship Id="rId4" Target="../media/image16.jpe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https://www.mermaidchart.com/raw/92f188d9-0778-4855-a228-1ea532a727b8?theme=light&amp;version=v0.1&amp;format=svg" TargetMode="External" Type="http://schemas.openxmlformats.org/officeDocument/2006/relationships/hyperlink"/><Relationship Id="rId4" Target="../media/image17.jpeg" Type="http://schemas.openxmlformats.org/officeDocument/2006/relationships/image"/><Relationship Id="rId5" Target="../media/image18.jpe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1.png" Type="http://schemas.openxmlformats.org/officeDocument/2006/relationships/image"/><Relationship Id="rId7" Target="../media/image2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Relationship Id="rId3" Target="https://www.mermaidchart.com/raw/79ee5ddb-3303-4644-9a5a-a13fd6836bb5?theme=light&amp;version=v0.1&amp;format=svg" TargetMode="External" Type="http://schemas.openxmlformats.org/officeDocument/2006/relationships/hyperlink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Relationship Id="rId3" Target="https://www.mermaidchart.com/raw/a8a9f79d-e9c6-4492-b5cc-8ed29b753cc5?theme=light&amp;version=v0.1&amp;format=svg" TargetMode="External" Type="http://schemas.openxmlformats.org/officeDocument/2006/relationships/hyperlink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jpeg" Type="http://schemas.openxmlformats.org/officeDocument/2006/relationships/image"/><Relationship Id="rId3" Target="https://www.mermaidchart.com/raw/e768ab59-09fe-44ad-b8ff-fed75fe408be?theme=light&amp;version=v0.1&amp;format=svg" TargetMode="External" Type="http://schemas.openxmlformats.org/officeDocument/2006/relationships/hyperlink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https://www.mermaidchart.com/raw/92f188d9-0778-4855-a228-1ea532a727b8?theme=light&amp;version=v0.1&amp;format=svg" TargetMode="External" Type="http://schemas.openxmlformats.org/officeDocument/2006/relationships/hyperlink"/><Relationship Id="rId4" Target="../media/image14.jpeg" Type="http://schemas.openxmlformats.org/officeDocument/2006/relationships/image"/><Relationship Id="rId5" Target="../media/image15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C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635325">
            <a:off x="-3692363" y="6286972"/>
            <a:ext cx="9442126" cy="8000056"/>
          </a:xfrm>
          <a:custGeom>
            <a:avLst/>
            <a:gdLst/>
            <a:ahLst/>
            <a:cxnLst/>
            <a:rect r="r" b="b" t="t" l="l"/>
            <a:pathLst>
              <a:path h="8000056" w="9442126">
                <a:moveTo>
                  <a:pt x="0" y="0"/>
                </a:moveTo>
                <a:lnTo>
                  <a:pt x="9442126" y="0"/>
                </a:lnTo>
                <a:lnTo>
                  <a:pt x="9442126" y="8000056"/>
                </a:lnTo>
                <a:lnTo>
                  <a:pt x="0" y="80000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713255" y="3101045"/>
            <a:ext cx="7390103" cy="2386507"/>
            <a:chOff x="0" y="0"/>
            <a:chExt cx="9853471" cy="318200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1111726" y="0"/>
              <a:ext cx="2174682" cy="2123034"/>
            </a:xfrm>
            <a:custGeom>
              <a:avLst/>
              <a:gdLst/>
              <a:ahLst/>
              <a:cxnLst/>
              <a:rect r="r" b="b" t="t" l="l"/>
              <a:pathLst>
                <a:path h="2123034" w="2174682">
                  <a:moveTo>
                    <a:pt x="0" y="0"/>
                  </a:moveTo>
                  <a:lnTo>
                    <a:pt x="2174682" y="0"/>
                  </a:lnTo>
                  <a:lnTo>
                    <a:pt x="2174682" y="2123034"/>
                  </a:lnTo>
                  <a:lnTo>
                    <a:pt x="0" y="21230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5" id="5"/>
            <p:cNvSpPr txBox="true"/>
            <p:nvPr/>
          </p:nvSpPr>
          <p:spPr>
            <a:xfrm rot="0">
              <a:off x="0" y="937692"/>
              <a:ext cx="9853471" cy="142173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959"/>
                </a:lnSpc>
              </a:pPr>
              <a:r>
                <a:rPr lang="en-US" sz="6399" b="true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Skill</a:t>
              </a:r>
              <a:r>
                <a:rPr lang="en-US" sz="6399" b="true">
                  <a:solidFill>
                    <a:srgbClr val="F86709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Bridge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1334464" y="2273701"/>
              <a:ext cx="2401543" cy="9083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701"/>
                </a:lnSpc>
              </a:pPr>
              <a:r>
                <a:rPr lang="en-US" sz="4072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by </a:t>
              </a:r>
              <a:r>
                <a:rPr lang="en-US" sz="4072" i="true">
                  <a:solidFill>
                    <a:srgbClr val="000000"/>
                  </a:solidFill>
                  <a:latin typeface="Canva Sans Italics"/>
                  <a:ea typeface="Canva Sans Italics"/>
                  <a:cs typeface="Canva Sans Italics"/>
                  <a:sym typeface="Canva Sans Italics"/>
                </a:rPr>
                <a:t>UAP</a:t>
              </a: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8916179" y="4449950"/>
            <a:ext cx="8460156" cy="4238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sz="3000" spc="44" b="true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Team Members:</a:t>
            </a:r>
          </a:p>
          <a:p>
            <a:pPr algn="l" marL="647700" indent="-323850" lvl="1">
              <a:lnSpc>
                <a:spcPts val="4800"/>
              </a:lnSpc>
              <a:buFont typeface="Arial"/>
              <a:buChar char="•"/>
            </a:pPr>
            <a:r>
              <a:rPr lang="en-US" sz="3000" spc="44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Md. Atikul</a:t>
            </a:r>
            <a:r>
              <a:rPr lang="en-US" sz="3000" spc="44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Islam Atik – System Designer</a:t>
            </a:r>
          </a:p>
          <a:p>
            <a:pPr algn="l" marL="647700" indent="-323850" lvl="1">
              <a:lnSpc>
                <a:spcPts val="4800"/>
              </a:lnSpc>
              <a:buFont typeface="Arial"/>
              <a:buChar char="•"/>
            </a:pPr>
            <a:r>
              <a:rPr lang="en-US" sz="3000" spc="44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Md. Yasin Hossain Akash – Frontend Developer</a:t>
            </a:r>
          </a:p>
          <a:p>
            <a:pPr algn="l" marL="647700" indent="-323850" lvl="1">
              <a:lnSpc>
                <a:spcPts val="4800"/>
              </a:lnSpc>
              <a:buFont typeface="Arial"/>
              <a:buChar char="•"/>
            </a:pPr>
            <a:r>
              <a:rPr lang="en-US" sz="3000" spc="44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Md.Siratul Islam - Backend Developer</a:t>
            </a:r>
          </a:p>
          <a:p>
            <a:pPr algn="l" marL="647700" indent="-323850" lvl="1">
              <a:lnSpc>
                <a:spcPts val="4800"/>
              </a:lnSpc>
              <a:buFont typeface="Arial"/>
              <a:buChar char="•"/>
            </a:pPr>
            <a:r>
              <a:rPr lang="en-US" sz="3000" spc="44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Sultana Rupa -  Frontend Developer</a:t>
            </a:r>
          </a:p>
          <a:p>
            <a:pPr algn="l">
              <a:lnSpc>
                <a:spcPts val="4800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8916179" y="2917306"/>
            <a:ext cx="4919123" cy="447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55"/>
              </a:lnSpc>
              <a:spcBef>
                <a:spcPct val="0"/>
              </a:spcBef>
            </a:pPr>
            <a:r>
              <a:rPr lang="en-US" b="true" sz="2682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Presented By :</a:t>
            </a:r>
            <a:r>
              <a:rPr lang="en-US" sz="2682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Commit_Crew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916179" y="3717680"/>
            <a:ext cx="5608742" cy="4564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55"/>
              </a:lnSpc>
              <a:spcBef>
                <a:spcPct val="0"/>
              </a:spcBef>
            </a:pPr>
            <a:r>
              <a:rPr lang="en-US" b="true" sz="2682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For :</a:t>
            </a:r>
            <a:r>
              <a:rPr lang="en-US" sz="2682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INNOVATEX 2025 Hackathon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7622061" y="9662464"/>
            <a:ext cx="424073" cy="4068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00"/>
              </a:lnSpc>
            </a:pPr>
            <a:r>
              <a:rPr lang="en-US" sz="2357">
                <a:solidFill>
                  <a:srgbClr val="FF5757"/>
                </a:solidFill>
                <a:latin typeface="Canva Sans"/>
                <a:ea typeface="Canva Sans"/>
                <a:cs typeface="Canva Sans"/>
                <a:sym typeface="Canva Sans"/>
              </a:rPr>
              <a:t>1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5664027" y="-2153208"/>
            <a:ext cx="6727323" cy="4586811"/>
          </a:xfrm>
          <a:custGeom>
            <a:avLst/>
            <a:gdLst/>
            <a:ahLst/>
            <a:cxnLst/>
            <a:rect r="r" b="b" t="t" l="l"/>
            <a:pathLst>
              <a:path h="4586811" w="6727323">
                <a:moveTo>
                  <a:pt x="0" y="0"/>
                </a:moveTo>
                <a:lnTo>
                  <a:pt x="6727323" y="0"/>
                </a:lnTo>
                <a:lnTo>
                  <a:pt x="6727323" y="4586811"/>
                </a:lnTo>
                <a:lnTo>
                  <a:pt x="0" y="458681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50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C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>
            <a:hlinkClick r:id="rId3" tooltip="https://www.mermaidchart.com/raw/92f188d9-0778-4855-a228-1ea532a727b8?theme=light&amp;version=v0.1&amp;format=svg"/>
          </p:cNvPr>
          <p:cNvSpPr/>
          <p:nvPr/>
        </p:nvSpPr>
        <p:spPr>
          <a:xfrm flipH="false" flipV="false" rot="0">
            <a:off x="453445" y="681805"/>
            <a:ext cx="17834555" cy="1704493"/>
          </a:xfrm>
          <a:custGeom>
            <a:avLst/>
            <a:gdLst/>
            <a:ahLst/>
            <a:cxnLst/>
            <a:rect r="r" b="b" t="t" l="l"/>
            <a:pathLst>
              <a:path h="1704493" w="17834555">
                <a:moveTo>
                  <a:pt x="0" y="0"/>
                </a:moveTo>
                <a:lnTo>
                  <a:pt x="17834555" y="0"/>
                </a:lnTo>
                <a:lnTo>
                  <a:pt x="17834555" y="1704493"/>
                </a:lnTo>
                <a:lnTo>
                  <a:pt x="0" y="17044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9019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947356" y="3447430"/>
            <a:ext cx="14393288" cy="5368591"/>
          </a:xfrm>
          <a:custGeom>
            <a:avLst/>
            <a:gdLst/>
            <a:ahLst/>
            <a:cxnLst/>
            <a:rect r="r" b="b" t="t" l="l"/>
            <a:pathLst>
              <a:path h="5368591" w="14393288">
                <a:moveTo>
                  <a:pt x="0" y="0"/>
                </a:moveTo>
                <a:lnTo>
                  <a:pt x="14393288" y="0"/>
                </a:lnTo>
                <a:lnTo>
                  <a:pt x="14393288" y="5368592"/>
                </a:lnTo>
                <a:lnTo>
                  <a:pt x="0" y="53685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778659" y="90651"/>
            <a:ext cx="4233693" cy="4816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03"/>
              </a:lnSpc>
            </a:pPr>
            <a:r>
              <a:rPr lang="en-US" b="true" sz="2788">
                <a:solidFill>
                  <a:srgbClr val="2D2261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User Journey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7622061" y="9662464"/>
            <a:ext cx="424073" cy="4068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00"/>
              </a:lnSpc>
            </a:pPr>
            <a:r>
              <a:rPr lang="en-US" sz="2357">
                <a:solidFill>
                  <a:srgbClr val="FF5757"/>
                </a:solidFill>
                <a:latin typeface="Canva Sans"/>
                <a:ea typeface="Canva Sans"/>
                <a:cs typeface="Canva Sans"/>
                <a:sym typeface="Canva Sans"/>
              </a:rPr>
              <a:t>10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C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>
            <a:hlinkClick r:id="rId3" tooltip="https://www.mermaidchart.com/raw/92f188d9-0778-4855-a228-1ea532a727b8?theme=light&amp;version=v0.1&amp;format=svg"/>
          </p:cNvPr>
          <p:cNvSpPr/>
          <p:nvPr/>
        </p:nvSpPr>
        <p:spPr>
          <a:xfrm flipH="false" flipV="false" rot="0">
            <a:off x="453445" y="719945"/>
            <a:ext cx="17834555" cy="1666353"/>
          </a:xfrm>
          <a:custGeom>
            <a:avLst/>
            <a:gdLst/>
            <a:ahLst/>
            <a:cxnLst/>
            <a:rect r="r" b="b" t="t" l="l"/>
            <a:pathLst>
              <a:path h="1666353" w="17834555">
                <a:moveTo>
                  <a:pt x="0" y="0"/>
                </a:moveTo>
                <a:lnTo>
                  <a:pt x="17834555" y="0"/>
                </a:lnTo>
                <a:lnTo>
                  <a:pt x="17834555" y="1666353"/>
                </a:lnTo>
                <a:lnTo>
                  <a:pt x="0" y="166635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1743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62746" y="3324737"/>
            <a:ext cx="9661337" cy="4380378"/>
          </a:xfrm>
          <a:custGeom>
            <a:avLst/>
            <a:gdLst/>
            <a:ahLst/>
            <a:cxnLst/>
            <a:rect r="r" b="b" t="t" l="l"/>
            <a:pathLst>
              <a:path h="4380378" w="9661337">
                <a:moveTo>
                  <a:pt x="0" y="0"/>
                </a:moveTo>
                <a:lnTo>
                  <a:pt x="9661337" y="0"/>
                </a:lnTo>
                <a:lnTo>
                  <a:pt x="9661337" y="4380378"/>
                </a:lnTo>
                <a:lnTo>
                  <a:pt x="0" y="438037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18" t="0" r="-218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924083" y="3191248"/>
            <a:ext cx="8058291" cy="4380378"/>
          </a:xfrm>
          <a:custGeom>
            <a:avLst/>
            <a:gdLst/>
            <a:ahLst/>
            <a:cxnLst/>
            <a:rect r="r" b="b" t="t" l="l"/>
            <a:pathLst>
              <a:path h="4380378" w="8058291">
                <a:moveTo>
                  <a:pt x="0" y="0"/>
                </a:moveTo>
                <a:lnTo>
                  <a:pt x="8058291" y="0"/>
                </a:lnTo>
                <a:lnTo>
                  <a:pt x="8058291" y="4380378"/>
                </a:lnTo>
                <a:lnTo>
                  <a:pt x="0" y="438037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446" t="0" r="-2446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778659" y="90651"/>
            <a:ext cx="4233693" cy="4816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03"/>
              </a:lnSpc>
            </a:pPr>
            <a:r>
              <a:rPr lang="en-US" b="true" sz="2788">
                <a:solidFill>
                  <a:srgbClr val="2D2261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 User Journey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7622061" y="9662464"/>
            <a:ext cx="424073" cy="4068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00"/>
              </a:lnSpc>
            </a:pPr>
            <a:r>
              <a:rPr lang="en-US" sz="2357">
                <a:solidFill>
                  <a:srgbClr val="FF5757"/>
                </a:solidFill>
                <a:latin typeface="Canva Sans"/>
                <a:ea typeface="Canva Sans"/>
                <a:cs typeface="Canva Sans"/>
                <a:sym typeface="Canva Sans"/>
              </a:rPr>
              <a:t>11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C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0275" y="0"/>
            <a:ext cx="18267725" cy="10298430"/>
          </a:xfrm>
          <a:custGeom>
            <a:avLst/>
            <a:gdLst/>
            <a:ahLst/>
            <a:cxnLst/>
            <a:rect r="r" b="b" t="t" l="l"/>
            <a:pathLst>
              <a:path h="10298430" w="18267725">
                <a:moveTo>
                  <a:pt x="0" y="0"/>
                </a:moveTo>
                <a:lnTo>
                  <a:pt x="18267725" y="0"/>
                </a:lnTo>
                <a:lnTo>
                  <a:pt x="18267725" y="10298430"/>
                </a:lnTo>
                <a:lnTo>
                  <a:pt x="0" y="102984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7622061" y="9662464"/>
            <a:ext cx="424073" cy="4068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00"/>
              </a:lnSpc>
            </a:pPr>
            <a:r>
              <a:rPr lang="en-US" sz="2357">
                <a:solidFill>
                  <a:srgbClr val="FF5757"/>
                </a:solidFill>
                <a:latin typeface="Canva Sans"/>
                <a:ea typeface="Canva Sans"/>
                <a:cs typeface="Canva Sans"/>
                <a:sym typeface="Canva Sans"/>
              </a:rPr>
              <a:t>12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C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1880" y="385887"/>
            <a:ext cx="18124241" cy="9515226"/>
          </a:xfrm>
          <a:custGeom>
            <a:avLst/>
            <a:gdLst/>
            <a:ahLst/>
            <a:cxnLst/>
            <a:rect r="r" b="b" t="t" l="l"/>
            <a:pathLst>
              <a:path h="9515226" w="18124241">
                <a:moveTo>
                  <a:pt x="0" y="0"/>
                </a:moveTo>
                <a:lnTo>
                  <a:pt x="18124240" y="0"/>
                </a:lnTo>
                <a:lnTo>
                  <a:pt x="18124240" y="9515226"/>
                </a:lnTo>
                <a:lnTo>
                  <a:pt x="0" y="95152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7622061" y="9662464"/>
            <a:ext cx="424073" cy="4068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00"/>
              </a:lnSpc>
            </a:pPr>
            <a:r>
              <a:rPr lang="en-US" sz="2357">
                <a:solidFill>
                  <a:srgbClr val="FF5757"/>
                </a:solidFill>
                <a:latin typeface="Canva Sans"/>
                <a:ea typeface="Canva Sans"/>
                <a:cs typeface="Canva Sans"/>
                <a:sym typeface="Canva Sans"/>
              </a:rPr>
              <a:t>13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C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301576" y="396531"/>
            <a:ext cx="11684847" cy="9493938"/>
          </a:xfrm>
          <a:custGeom>
            <a:avLst/>
            <a:gdLst/>
            <a:ahLst/>
            <a:cxnLst/>
            <a:rect r="r" b="b" t="t" l="l"/>
            <a:pathLst>
              <a:path h="9493938" w="11684847">
                <a:moveTo>
                  <a:pt x="0" y="0"/>
                </a:moveTo>
                <a:lnTo>
                  <a:pt x="11684848" y="0"/>
                </a:lnTo>
                <a:lnTo>
                  <a:pt x="11684848" y="9493938"/>
                </a:lnTo>
                <a:lnTo>
                  <a:pt x="0" y="94939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7622061" y="9662464"/>
            <a:ext cx="424073" cy="4068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00"/>
              </a:lnSpc>
            </a:pPr>
            <a:r>
              <a:rPr lang="en-US" sz="2357">
                <a:solidFill>
                  <a:srgbClr val="FF5757"/>
                </a:solidFill>
                <a:latin typeface="Canva Sans"/>
                <a:ea typeface="Canva Sans"/>
                <a:cs typeface="Canva Sans"/>
                <a:sym typeface="Canva Sans"/>
              </a:rPr>
              <a:t>14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C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59876" y="0"/>
            <a:ext cx="16817462" cy="10195586"/>
          </a:xfrm>
          <a:custGeom>
            <a:avLst/>
            <a:gdLst/>
            <a:ahLst/>
            <a:cxnLst/>
            <a:rect r="r" b="b" t="t" l="l"/>
            <a:pathLst>
              <a:path h="10195586" w="16817462">
                <a:moveTo>
                  <a:pt x="0" y="0"/>
                </a:moveTo>
                <a:lnTo>
                  <a:pt x="16817463" y="0"/>
                </a:lnTo>
                <a:lnTo>
                  <a:pt x="16817463" y="10195586"/>
                </a:lnTo>
                <a:lnTo>
                  <a:pt x="0" y="1019558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7622061" y="9662464"/>
            <a:ext cx="424073" cy="4068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00"/>
              </a:lnSpc>
            </a:pPr>
            <a:r>
              <a:rPr lang="en-US" sz="2357">
                <a:solidFill>
                  <a:srgbClr val="FF5757"/>
                </a:solidFill>
                <a:latin typeface="Canva Sans"/>
                <a:ea typeface="Canva Sans"/>
                <a:cs typeface="Canva Sans"/>
                <a:sym typeface="Canva Sans"/>
              </a:rPr>
              <a:t>15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C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07736" y="0"/>
            <a:ext cx="15072527" cy="10287000"/>
          </a:xfrm>
          <a:custGeom>
            <a:avLst/>
            <a:gdLst/>
            <a:ahLst/>
            <a:cxnLst/>
            <a:rect r="r" b="b" t="t" l="l"/>
            <a:pathLst>
              <a:path h="10287000" w="15072527">
                <a:moveTo>
                  <a:pt x="0" y="0"/>
                </a:moveTo>
                <a:lnTo>
                  <a:pt x="15072528" y="0"/>
                </a:lnTo>
                <a:lnTo>
                  <a:pt x="1507252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7622061" y="9662464"/>
            <a:ext cx="424073" cy="4068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00"/>
              </a:lnSpc>
            </a:pPr>
            <a:r>
              <a:rPr lang="en-US" sz="2357">
                <a:solidFill>
                  <a:srgbClr val="FF5757"/>
                </a:solidFill>
                <a:latin typeface="Canva Sans"/>
                <a:ea typeface="Canva Sans"/>
                <a:cs typeface="Canva Sans"/>
                <a:sym typeface="Canva Sans"/>
              </a:rPr>
              <a:t>16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C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29276" y="0"/>
            <a:ext cx="16829448" cy="10287000"/>
          </a:xfrm>
          <a:custGeom>
            <a:avLst/>
            <a:gdLst/>
            <a:ahLst/>
            <a:cxnLst/>
            <a:rect r="r" b="b" t="t" l="l"/>
            <a:pathLst>
              <a:path h="10287000" w="16829448">
                <a:moveTo>
                  <a:pt x="0" y="0"/>
                </a:moveTo>
                <a:lnTo>
                  <a:pt x="16829448" y="0"/>
                </a:lnTo>
                <a:lnTo>
                  <a:pt x="1682944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7622061" y="9662464"/>
            <a:ext cx="424073" cy="8259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00"/>
              </a:lnSpc>
            </a:pPr>
            <a:r>
              <a:rPr lang="en-US" sz="2357">
                <a:solidFill>
                  <a:srgbClr val="FF5757"/>
                </a:solidFill>
                <a:latin typeface="Canva Sans"/>
                <a:ea typeface="Canva Sans"/>
                <a:cs typeface="Canva Sans"/>
                <a:sym typeface="Canva Sans"/>
              </a:rPr>
              <a:t>177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C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909193" y="196608"/>
            <a:ext cx="10469613" cy="9893784"/>
          </a:xfrm>
          <a:custGeom>
            <a:avLst/>
            <a:gdLst/>
            <a:ahLst/>
            <a:cxnLst/>
            <a:rect r="r" b="b" t="t" l="l"/>
            <a:pathLst>
              <a:path h="9893784" w="10469613">
                <a:moveTo>
                  <a:pt x="0" y="0"/>
                </a:moveTo>
                <a:lnTo>
                  <a:pt x="10469614" y="0"/>
                </a:lnTo>
                <a:lnTo>
                  <a:pt x="10469614" y="9893784"/>
                </a:lnTo>
                <a:lnTo>
                  <a:pt x="0" y="98937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7622061" y="9662464"/>
            <a:ext cx="424073" cy="4068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00"/>
              </a:lnSpc>
            </a:pPr>
            <a:r>
              <a:rPr lang="en-US" sz="2357">
                <a:solidFill>
                  <a:srgbClr val="FF5757"/>
                </a:solidFill>
                <a:latin typeface="Canva Sans"/>
                <a:ea typeface="Canva Sans"/>
                <a:cs typeface="Canva Sans"/>
                <a:sym typeface="Canva Sans"/>
              </a:rPr>
              <a:t>18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C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90957" y="88613"/>
            <a:ext cx="16306086" cy="10109773"/>
          </a:xfrm>
          <a:custGeom>
            <a:avLst/>
            <a:gdLst/>
            <a:ahLst/>
            <a:cxnLst/>
            <a:rect r="r" b="b" t="t" l="l"/>
            <a:pathLst>
              <a:path h="10109773" w="16306086">
                <a:moveTo>
                  <a:pt x="0" y="0"/>
                </a:moveTo>
                <a:lnTo>
                  <a:pt x="16306086" y="0"/>
                </a:lnTo>
                <a:lnTo>
                  <a:pt x="16306086" y="10109774"/>
                </a:lnTo>
                <a:lnTo>
                  <a:pt x="0" y="101097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7622061" y="9662464"/>
            <a:ext cx="424073" cy="4068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00"/>
              </a:lnSpc>
            </a:pPr>
            <a:r>
              <a:rPr lang="en-US" sz="2357">
                <a:solidFill>
                  <a:srgbClr val="FF5757"/>
                </a:solidFill>
                <a:latin typeface="Canva Sans"/>
                <a:ea typeface="Canva Sans"/>
                <a:cs typeface="Canva Sans"/>
                <a:sym typeface="Canva Sans"/>
              </a:rPr>
              <a:t>19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C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23226" y="4151266"/>
            <a:ext cx="1381570" cy="1381570"/>
          </a:xfrm>
          <a:custGeom>
            <a:avLst/>
            <a:gdLst/>
            <a:ahLst/>
            <a:cxnLst/>
            <a:rect r="r" b="b" t="t" l="l"/>
            <a:pathLst>
              <a:path h="1381570" w="1381570">
                <a:moveTo>
                  <a:pt x="0" y="0"/>
                </a:moveTo>
                <a:lnTo>
                  <a:pt x="1381571" y="0"/>
                </a:lnTo>
                <a:lnTo>
                  <a:pt x="1381571" y="1381570"/>
                </a:lnTo>
                <a:lnTo>
                  <a:pt x="0" y="13815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599262" y="4327301"/>
            <a:ext cx="1029499" cy="1029499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32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3073837" y="4554318"/>
            <a:ext cx="5936813" cy="8701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83"/>
              </a:lnSpc>
            </a:pPr>
            <a:r>
              <a:rPr lang="en-US" b="true" sz="2799">
                <a:solidFill>
                  <a:srgbClr val="2D2261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Industry Needs vs Graduate Readiness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634099" y="4589054"/>
            <a:ext cx="959825" cy="4964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80"/>
              </a:lnSpc>
            </a:pPr>
            <a:r>
              <a:rPr lang="en-US" b="true" sz="3199">
                <a:solidFill>
                  <a:srgbClr val="2D2261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01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423226" y="5872517"/>
            <a:ext cx="1381570" cy="1381570"/>
          </a:xfrm>
          <a:custGeom>
            <a:avLst/>
            <a:gdLst/>
            <a:ahLst/>
            <a:cxnLst/>
            <a:rect r="r" b="b" t="t" l="l"/>
            <a:pathLst>
              <a:path h="1381570" w="1381570">
                <a:moveTo>
                  <a:pt x="0" y="0"/>
                </a:moveTo>
                <a:lnTo>
                  <a:pt x="1381571" y="0"/>
                </a:lnTo>
                <a:lnTo>
                  <a:pt x="1381571" y="1381570"/>
                </a:lnTo>
                <a:lnTo>
                  <a:pt x="0" y="13815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599262" y="6048552"/>
            <a:ext cx="1029499" cy="1029499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32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3073837" y="6310305"/>
            <a:ext cx="7748151" cy="4320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83"/>
              </a:lnSpc>
            </a:pPr>
            <a:r>
              <a:rPr lang="en-US" b="true" sz="2799">
                <a:solidFill>
                  <a:srgbClr val="2D2261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Missed Opportunities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634099" y="6310305"/>
            <a:ext cx="959825" cy="4964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80"/>
              </a:lnSpc>
            </a:pPr>
            <a:r>
              <a:rPr lang="en-US" b="true" sz="3199">
                <a:solidFill>
                  <a:srgbClr val="2D2261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02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9277350" y="4321106"/>
            <a:ext cx="1381570" cy="1381570"/>
          </a:xfrm>
          <a:custGeom>
            <a:avLst/>
            <a:gdLst/>
            <a:ahLst/>
            <a:cxnLst/>
            <a:rect r="r" b="b" t="t" l="l"/>
            <a:pathLst>
              <a:path h="1381570" w="1381570">
                <a:moveTo>
                  <a:pt x="0" y="0"/>
                </a:moveTo>
                <a:lnTo>
                  <a:pt x="1381570" y="0"/>
                </a:lnTo>
                <a:lnTo>
                  <a:pt x="1381570" y="1381570"/>
                </a:lnTo>
                <a:lnTo>
                  <a:pt x="0" y="13815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9453386" y="4497142"/>
            <a:ext cx="1029499" cy="1029499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32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10927960" y="4791123"/>
            <a:ext cx="5936813" cy="4320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83"/>
              </a:lnSpc>
            </a:pPr>
            <a:r>
              <a:rPr lang="en-US" b="true" sz="2799">
                <a:solidFill>
                  <a:srgbClr val="2D2261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Academic-Industry Gap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488222" y="4758894"/>
            <a:ext cx="959825" cy="4964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80"/>
              </a:lnSpc>
            </a:pPr>
            <a:r>
              <a:rPr lang="en-US" b="true" sz="3199">
                <a:solidFill>
                  <a:srgbClr val="2D2261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03</a:t>
            </a:r>
          </a:p>
        </p:txBody>
      </p:sp>
      <p:sp>
        <p:nvSpPr>
          <p:cNvPr name="Freeform 20" id="20"/>
          <p:cNvSpPr/>
          <p:nvPr/>
        </p:nvSpPr>
        <p:spPr>
          <a:xfrm flipH="false" flipV="false" rot="0">
            <a:off x="9277350" y="6042357"/>
            <a:ext cx="1381570" cy="1381570"/>
          </a:xfrm>
          <a:custGeom>
            <a:avLst/>
            <a:gdLst/>
            <a:ahLst/>
            <a:cxnLst/>
            <a:rect r="r" b="b" t="t" l="l"/>
            <a:pathLst>
              <a:path h="1381570" w="1381570">
                <a:moveTo>
                  <a:pt x="0" y="0"/>
                </a:moveTo>
                <a:lnTo>
                  <a:pt x="1381570" y="0"/>
                </a:lnTo>
                <a:lnTo>
                  <a:pt x="1381570" y="1381570"/>
                </a:lnTo>
                <a:lnTo>
                  <a:pt x="0" y="13815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1" id="21"/>
          <p:cNvGrpSpPr/>
          <p:nvPr/>
        </p:nvGrpSpPr>
        <p:grpSpPr>
          <a:xfrm rot="0">
            <a:off x="9453386" y="6218393"/>
            <a:ext cx="1029499" cy="1029499"/>
            <a:chOff x="0" y="0"/>
            <a:chExt cx="812800" cy="8128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32"/>
                </a:lnSpc>
              </a:pPr>
            </a:p>
          </p:txBody>
        </p:sp>
      </p:grpSp>
      <p:sp>
        <p:nvSpPr>
          <p:cNvPr name="TextBox 24" id="24"/>
          <p:cNvSpPr txBox="true"/>
          <p:nvPr/>
        </p:nvSpPr>
        <p:spPr>
          <a:xfrm rot="0">
            <a:off x="10927960" y="6465736"/>
            <a:ext cx="5936813" cy="4320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83"/>
              </a:lnSpc>
            </a:pPr>
            <a:r>
              <a:rPr lang="en-US" b="true" sz="2799">
                <a:solidFill>
                  <a:srgbClr val="2D2261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Lack of Soft Skills Training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9488222" y="6480146"/>
            <a:ext cx="959825" cy="4964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80"/>
              </a:lnSpc>
            </a:pPr>
            <a:r>
              <a:rPr lang="en-US" b="true" sz="3199">
                <a:solidFill>
                  <a:srgbClr val="2D2261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04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5578836" y="1009650"/>
            <a:ext cx="7428248" cy="9284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64"/>
              </a:lnSpc>
            </a:pPr>
            <a:r>
              <a:rPr lang="en-US" b="true" sz="6000">
                <a:solidFill>
                  <a:srgbClr val="2D2261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Problem Statement</a:t>
            </a:r>
          </a:p>
        </p:txBody>
      </p:sp>
      <p:sp>
        <p:nvSpPr>
          <p:cNvPr name="Freeform 27" id="27"/>
          <p:cNvSpPr/>
          <p:nvPr/>
        </p:nvSpPr>
        <p:spPr>
          <a:xfrm flipH="false" flipV="false" rot="715246">
            <a:off x="14132646" y="-2673330"/>
            <a:ext cx="6727323" cy="4586811"/>
          </a:xfrm>
          <a:custGeom>
            <a:avLst/>
            <a:gdLst/>
            <a:ahLst/>
            <a:cxnLst/>
            <a:rect r="r" b="b" t="t" l="l"/>
            <a:pathLst>
              <a:path h="4586811" w="6727323">
                <a:moveTo>
                  <a:pt x="0" y="0"/>
                </a:moveTo>
                <a:lnTo>
                  <a:pt x="6727324" y="0"/>
                </a:lnTo>
                <a:lnTo>
                  <a:pt x="6727324" y="4586811"/>
                </a:lnTo>
                <a:lnTo>
                  <a:pt x="0" y="458681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635325">
            <a:off x="-3229610" y="8551124"/>
            <a:ext cx="7907020" cy="6699403"/>
          </a:xfrm>
          <a:custGeom>
            <a:avLst/>
            <a:gdLst/>
            <a:ahLst/>
            <a:cxnLst/>
            <a:rect r="r" b="b" t="t" l="l"/>
            <a:pathLst>
              <a:path h="6699403" w="7907020">
                <a:moveTo>
                  <a:pt x="0" y="0"/>
                </a:moveTo>
                <a:lnTo>
                  <a:pt x="7907020" y="0"/>
                </a:lnTo>
                <a:lnTo>
                  <a:pt x="7907020" y="6699403"/>
                </a:lnTo>
                <a:lnTo>
                  <a:pt x="0" y="669940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50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9" id="29"/>
          <p:cNvSpPr txBox="true"/>
          <p:nvPr/>
        </p:nvSpPr>
        <p:spPr>
          <a:xfrm rot="0">
            <a:off x="17622061" y="9662464"/>
            <a:ext cx="424073" cy="4068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00"/>
              </a:lnSpc>
            </a:pPr>
            <a:r>
              <a:rPr lang="en-US" sz="2357">
                <a:solidFill>
                  <a:srgbClr val="FF5757"/>
                </a:solidFill>
                <a:latin typeface="Canva Sans"/>
                <a:ea typeface="Canva Sans"/>
                <a:cs typeface="Canva Sans"/>
                <a:sym typeface="Canva Sans"/>
              </a:rPr>
              <a:t>2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C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250193" y="0"/>
            <a:ext cx="13787613" cy="10287000"/>
          </a:xfrm>
          <a:custGeom>
            <a:avLst/>
            <a:gdLst/>
            <a:ahLst/>
            <a:cxnLst/>
            <a:rect r="r" b="b" t="t" l="l"/>
            <a:pathLst>
              <a:path h="10287000" w="13787613">
                <a:moveTo>
                  <a:pt x="0" y="0"/>
                </a:moveTo>
                <a:lnTo>
                  <a:pt x="13787614" y="0"/>
                </a:lnTo>
                <a:lnTo>
                  <a:pt x="1378761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7622061" y="9662464"/>
            <a:ext cx="424073" cy="4068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00"/>
              </a:lnSpc>
            </a:pPr>
            <a:r>
              <a:rPr lang="en-US" sz="2357">
                <a:solidFill>
                  <a:srgbClr val="FF5757"/>
                </a:solidFill>
                <a:latin typeface="Canva Sans"/>
                <a:ea typeface="Canva Sans"/>
                <a:cs typeface="Canva Sans"/>
                <a:sym typeface="Canva Sans"/>
              </a:rPr>
              <a:t>20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C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328074" y="0"/>
            <a:ext cx="13631853" cy="10287000"/>
          </a:xfrm>
          <a:custGeom>
            <a:avLst/>
            <a:gdLst/>
            <a:ahLst/>
            <a:cxnLst/>
            <a:rect r="r" b="b" t="t" l="l"/>
            <a:pathLst>
              <a:path h="10287000" w="13631853">
                <a:moveTo>
                  <a:pt x="0" y="0"/>
                </a:moveTo>
                <a:lnTo>
                  <a:pt x="13631852" y="0"/>
                </a:lnTo>
                <a:lnTo>
                  <a:pt x="13631852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7622061" y="9662464"/>
            <a:ext cx="424073" cy="4068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00"/>
              </a:lnSpc>
            </a:pPr>
            <a:r>
              <a:rPr lang="en-US" sz="2357">
                <a:solidFill>
                  <a:srgbClr val="FF5757"/>
                </a:solidFill>
                <a:latin typeface="Canva Sans"/>
                <a:ea typeface="Canva Sans"/>
                <a:cs typeface="Canva Sans"/>
                <a:sym typeface="Canva Sans"/>
              </a:rPr>
              <a:t>21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C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38765" y="2226913"/>
            <a:ext cx="17010471" cy="5833174"/>
          </a:xfrm>
          <a:custGeom>
            <a:avLst/>
            <a:gdLst/>
            <a:ahLst/>
            <a:cxnLst/>
            <a:rect r="r" b="b" t="t" l="l"/>
            <a:pathLst>
              <a:path h="5833174" w="17010471">
                <a:moveTo>
                  <a:pt x="0" y="0"/>
                </a:moveTo>
                <a:lnTo>
                  <a:pt x="17010470" y="0"/>
                </a:lnTo>
                <a:lnTo>
                  <a:pt x="17010470" y="5833174"/>
                </a:lnTo>
                <a:lnTo>
                  <a:pt x="0" y="58331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7622061" y="9662464"/>
            <a:ext cx="424073" cy="4068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00"/>
              </a:lnSpc>
            </a:pPr>
            <a:r>
              <a:rPr lang="en-US" sz="2357">
                <a:solidFill>
                  <a:srgbClr val="FF5757"/>
                </a:solidFill>
                <a:latin typeface="Canva Sans"/>
                <a:ea typeface="Canva Sans"/>
                <a:cs typeface="Canva Sans"/>
                <a:sym typeface="Canva Sans"/>
              </a:rPr>
              <a:t>22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C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9426524">
            <a:off x="-4878421" y="-5238254"/>
            <a:ext cx="9442126" cy="8000056"/>
          </a:xfrm>
          <a:custGeom>
            <a:avLst/>
            <a:gdLst/>
            <a:ahLst/>
            <a:cxnLst/>
            <a:rect r="r" b="b" t="t" l="l"/>
            <a:pathLst>
              <a:path h="8000056" w="9442126">
                <a:moveTo>
                  <a:pt x="0" y="0"/>
                </a:moveTo>
                <a:lnTo>
                  <a:pt x="9442126" y="0"/>
                </a:lnTo>
                <a:lnTo>
                  <a:pt x="9442126" y="8000056"/>
                </a:lnTo>
                <a:lnTo>
                  <a:pt x="0" y="80000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746451" y="1057156"/>
            <a:ext cx="8795098" cy="1069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000"/>
              </a:lnSpc>
            </a:pPr>
            <a:r>
              <a:rPr lang="en-US" sz="80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KEY </a:t>
            </a:r>
            <a:r>
              <a:rPr lang="en-US" sz="80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TAKEAWAYS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544937" y="2867025"/>
            <a:ext cx="11198126" cy="6391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b="true" sz="3000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Real‑World Learning ⊕</a:t>
            </a:r>
            <a:r>
              <a:rPr lang="en-US" sz="30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Industry‑sourced challenges become credit‑bearing coursework or standalone skill modules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b="true" sz="3000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Role‑Based Platform ⊕</a:t>
            </a:r>
            <a:r>
              <a:rPr lang="en-US" sz="30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Distinct dashboards empower </a:t>
            </a:r>
            <a:r>
              <a:rPr lang="en-US" sz="30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Admins, Companies, Universities, and Learners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b="true" sz="3000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Secure &amp; Flexible Delivery ⊕</a:t>
            </a:r>
            <a:r>
              <a:rPr lang="en-US" sz="30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Online proctoring or supervised offline modes ensure integrity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b="true" sz="3000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Sustainable Ecosystem ⊕</a:t>
            </a:r>
            <a:r>
              <a:rPr lang="en-US" sz="30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Subscription‑based credits fuel company monetization and university partnerships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b="true" sz="3000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Scalable Architecture ⊕</a:t>
            </a:r>
            <a:r>
              <a:rPr lang="en-US" sz="30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Designed for 99.5%+ uptime and sub‑3 s responsiveness</a:t>
            </a:r>
          </a:p>
          <a:p>
            <a:pPr algn="l">
              <a:lnSpc>
                <a:spcPts val="4200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17622061" y="9662464"/>
            <a:ext cx="424073" cy="4068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00"/>
              </a:lnSpc>
            </a:pPr>
            <a:r>
              <a:rPr lang="en-US" sz="2357">
                <a:solidFill>
                  <a:srgbClr val="FF5757"/>
                </a:solidFill>
                <a:latin typeface="Canva Sans"/>
                <a:ea typeface="Canva Sans"/>
                <a:cs typeface="Canva Sans"/>
                <a:sym typeface="Canva Sans"/>
              </a:rPr>
              <a:t>23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C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081342" y="6692691"/>
            <a:ext cx="6125317" cy="10149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709"/>
              </a:lnSpc>
            </a:pPr>
            <a:r>
              <a:rPr lang="en-US" sz="770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THANK YOU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6005650" y="8545702"/>
            <a:ext cx="6276699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Any Question ?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3350744" y="1028700"/>
            <a:ext cx="11586513" cy="3741665"/>
            <a:chOff x="0" y="0"/>
            <a:chExt cx="15448684" cy="498888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1743010" y="0"/>
              <a:ext cx="3409558" cy="3328581"/>
            </a:xfrm>
            <a:custGeom>
              <a:avLst/>
              <a:gdLst/>
              <a:ahLst/>
              <a:cxnLst/>
              <a:rect r="r" b="b" t="t" l="l"/>
              <a:pathLst>
                <a:path h="3328581" w="3409558">
                  <a:moveTo>
                    <a:pt x="0" y="0"/>
                  </a:moveTo>
                  <a:lnTo>
                    <a:pt x="3409558" y="0"/>
                  </a:lnTo>
                  <a:lnTo>
                    <a:pt x="3409558" y="3328581"/>
                  </a:lnTo>
                  <a:lnTo>
                    <a:pt x="0" y="33285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6" id="6"/>
            <p:cNvSpPr txBox="true"/>
            <p:nvPr/>
          </p:nvSpPr>
          <p:spPr>
            <a:xfrm rot="0">
              <a:off x="0" y="1473790"/>
              <a:ext cx="15448684" cy="222541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4046"/>
                </a:lnSpc>
              </a:pPr>
              <a:r>
                <a:rPr lang="en-US" sz="10033" b="true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Skill</a:t>
              </a:r>
              <a:r>
                <a:rPr lang="en-US" sz="10033" b="true">
                  <a:solidFill>
                    <a:srgbClr val="F86709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Bridge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2092229" y="3575382"/>
              <a:ext cx="3765240" cy="141350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938"/>
                </a:lnSpc>
              </a:pPr>
              <a:r>
                <a:rPr lang="en-US" sz="6384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by </a:t>
              </a:r>
              <a:r>
                <a:rPr lang="en-US" sz="6384" i="true">
                  <a:solidFill>
                    <a:srgbClr val="000000"/>
                  </a:solidFill>
                  <a:latin typeface="Canva Sans Italics"/>
                  <a:ea typeface="Canva Sans Italics"/>
                  <a:cs typeface="Canva Sans Italics"/>
                  <a:sym typeface="Canva Sans Italics"/>
                </a:rPr>
                <a:t>UAP</a:t>
              </a: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9426524">
            <a:off x="-4878421" y="-5238254"/>
            <a:ext cx="9442126" cy="8000056"/>
          </a:xfrm>
          <a:custGeom>
            <a:avLst/>
            <a:gdLst/>
            <a:ahLst/>
            <a:cxnLst/>
            <a:rect r="r" b="b" t="t" l="l"/>
            <a:pathLst>
              <a:path h="8000056" w="9442126">
                <a:moveTo>
                  <a:pt x="0" y="0"/>
                </a:moveTo>
                <a:lnTo>
                  <a:pt x="9442126" y="0"/>
                </a:lnTo>
                <a:lnTo>
                  <a:pt x="9442126" y="8000056"/>
                </a:lnTo>
                <a:lnTo>
                  <a:pt x="0" y="80000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9" id="9"/>
          <p:cNvSpPr/>
          <p:nvPr/>
        </p:nvSpPr>
        <p:spPr>
          <a:xfrm>
            <a:off x="1968075" y="5483016"/>
            <a:ext cx="14312412" cy="0"/>
          </a:xfrm>
          <a:prstGeom prst="line">
            <a:avLst/>
          </a:prstGeom>
          <a:ln cap="flat" w="38100">
            <a:solidFill>
              <a:srgbClr val="2D226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0" id="10"/>
          <p:cNvSpPr txBox="true"/>
          <p:nvPr/>
        </p:nvSpPr>
        <p:spPr>
          <a:xfrm rot="0">
            <a:off x="17622061" y="9662464"/>
            <a:ext cx="424073" cy="4068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00"/>
              </a:lnSpc>
            </a:pPr>
            <a:r>
              <a:rPr lang="en-US" sz="2357">
                <a:solidFill>
                  <a:srgbClr val="FF5757"/>
                </a:solidFill>
                <a:latin typeface="Canva Sans"/>
                <a:ea typeface="Canva Sans"/>
                <a:cs typeface="Canva Sans"/>
                <a:sym typeface="Canva Sans"/>
              </a:rPr>
              <a:t>24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C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645218" y="1386963"/>
            <a:ext cx="8994142" cy="7281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65"/>
              </a:lnSpc>
            </a:pPr>
            <a:r>
              <a:rPr lang="en-US" b="true" sz="4332">
                <a:solidFill>
                  <a:srgbClr val="2D2261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Proposed Solutions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2281895" y="3720671"/>
            <a:ext cx="4061528" cy="5537629"/>
            <a:chOff x="0" y="0"/>
            <a:chExt cx="1069703" cy="145847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069703" cy="1458470"/>
            </a:xfrm>
            <a:custGeom>
              <a:avLst/>
              <a:gdLst/>
              <a:ahLst/>
              <a:cxnLst/>
              <a:rect r="r" b="b" t="t" l="l"/>
              <a:pathLst>
                <a:path h="1458470" w="1069703">
                  <a:moveTo>
                    <a:pt x="57185" y="0"/>
                  </a:moveTo>
                  <a:lnTo>
                    <a:pt x="1012518" y="0"/>
                  </a:lnTo>
                  <a:cubicBezTo>
                    <a:pt x="1027684" y="0"/>
                    <a:pt x="1042230" y="6025"/>
                    <a:pt x="1052954" y="16749"/>
                  </a:cubicBezTo>
                  <a:cubicBezTo>
                    <a:pt x="1063678" y="27473"/>
                    <a:pt x="1069703" y="42018"/>
                    <a:pt x="1069703" y="57185"/>
                  </a:cubicBezTo>
                  <a:lnTo>
                    <a:pt x="1069703" y="1401285"/>
                  </a:lnTo>
                  <a:cubicBezTo>
                    <a:pt x="1069703" y="1432868"/>
                    <a:pt x="1044100" y="1458470"/>
                    <a:pt x="1012518" y="1458470"/>
                  </a:cubicBezTo>
                  <a:lnTo>
                    <a:pt x="57185" y="1458470"/>
                  </a:lnTo>
                  <a:cubicBezTo>
                    <a:pt x="42018" y="1458470"/>
                    <a:pt x="27473" y="1452445"/>
                    <a:pt x="16749" y="1441721"/>
                  </a:cubicBezTo>
                  <a:cubicBezTo>
                    <a:pt x="6025" y="1430997"/>
                    <a:pt x="0" y="1416452"/>
                    <a:pt x="0" y="1401285"/>
                  </a:cubicBezTo>
                  <a:lnTo>
                    <a:pt x="0" y="57185"/>
                  </a:lnTo>
                  <a:cubicBezTo>
                    <a:pt x="0" y="42018"/>
                    <a:pt x="6025" y="27473"/>
                    <a:pt x="16749" y="16749"/>
                  </a:cubicBezTo>
                  <a:cubicBezTo>
                    <a:pt x="27473" y="6025"/>
                    <a:pt x="42018" y="0"/>
                    <a:pt x="57185" y="0"/>
                  </a:cubicBezTo>
                  <a:close/>
                </a:path>
              </a:pathLst>
            </a:custGeom>
            <a:solidFill>
              <a:srgbClr val="ECE1D7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1069703" cy="150609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32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7111525" y="3720671"/>
            <a:ext cx="4061528" cy="5537629"/>
            <a:chOff x="0" y="0"/>
            <a:chExt cx="1069703" cy="145847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069703" cy="1458470"/>
            </a:xfrm>
            <a:custGeom>
              <a:avLst/>
              <a:gdLst/>
              <a:ahLst/>
              <a:cxnLst/>
              <a:rect r="r" b="b" t="t" l="l"/>
              <a:pathLst>
                <a:path h="1458470" w="1069703">
                  <a:moveTo>
                    <a:pt x="57185" y="0"/>
                  </a:moveTo>
                  <a:lnTo>
                    <a:pt x="1012518" y="0"/>
                  </a:lnTo>
                  <a:cubicBezTo>
                    <a:pt x="1027684" y="0"/>
                    <a:pt x="1042230" y="6025"/>
                    <a:pt x="1052954" y="16749"/>
                  </a:cubicBezTo>
                  <a:cubicBezTo>
                    <a:pt x="1063678" y="27473"/>
                    <a:pt x="1069703" y="42018"/>
                    <a:pt x="1069703" y="57185"/>
                  </a:cubicBezTo>
                  <a:lnTo>
                    <a:pt x="1069703" y="1401285"/>
                  </a:lnTo>
                  <a:cubicBezTo>
                    <a:pt x="1069703" y="1432868"/>
                    <a:pt x="1044100" y="1458470"/>
                    <a:pt x="1012518" y="1458470"/>
                  </a:cubicBezTo>
                  <a:lnTo>
                    <a:pt x="57185" y="1458470"/>
                  </a:lnTo>
                  <a:cubicBezTo>
                    <a:pt x="42018" y="1458470"/>
                    <a:pt x="27473" y="1452445"/>
                    <a:pt x="16749" y="1441721"/>
                  </a:cubicBezTo>
                  <a:cubicBezTo>
                    <a:pt x="6025" y="1430997"/>
                    <a:pt x="0" y="1416452"/>
                    <a:pt x="0" y="1401285"/>
                  </a:cubicBezTo>
                  <a:lnTo>
                    <a:pt x="0" y="57185"/>
                  </a:lnTo>
                  <a:cubicBezTo>
                    <a:pt x="0" y="42018"/>
                    <a:pt x="6025" y="27473"/>
                    <a:pt x="16749" y="16749"/>
                  </a:cubicBezTo>
                  <a:cubicBezTo>
                    <a:pt x="27473" y="6025"/>
                    <a:pt x="42018" y="0"/>
                    <a:pt x="57185" y="0"/>
                  </a:cubicBezTo>
                  <a:close/>
                </a:path>
              </a:pathLst>
            </a:custGeom>
            <a:solidFill>
              <a:srgbClr val="ECE1D7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1069703" cy="150609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32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1944577" y="3720671"/>
            <a:ext cx="4061528" cy="5537629"/>
            <a:chOff x="0" y="0"/>
            <a:chExt cx="1069703" cy="145847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069703" cy="1458470"/>
            </a:xfrm>
            <a:custGeom>
              <a:avLst/>
              <a:gdLst/>
              <a:ahLst/>
              <a:cxnLst/>
              <a:rect r="r" b="b" t="t" l="l"/>
              <a:pathLst>
                <a:path h="1458470" w="1069703">
                  <a:moveTo>
                    <a:pt x="57185" y="0"/>
                  </a:moveTo>
                  <a:lnTo>
                    <a:pt x="1012518" y="0"/>
                  </a:lnTo>
                  <a:cubicBezTo>
                    <a:pt x="1027684" y="0"/>
                    <a:pt x="1042230" y="6025"/>
                    <a:pt x="1052954" y="16749"/>
                  </a:cubicBezTo>
                  <a:cubicBezTo>
                    <a:pt x="1063678" y="27473"/>
                    <a:pt x="1069703" y="42018"/>
                    <a:pt x="1069703" y="57185"/>
                  </a:cubicBezTo>
                  <a:lnTo>
                    <a:pt x="1069703" y="1401285"/>
                  </a:lnTo>
                  <a:cubicBezTo>
                    <a:pt x="1069703" y="1432868"/>
                    <a:pt x="1044100" y="1458470"/>
                    <a:pt x="1012518" y="1458470"/>
                  </a:cubicBezTo>
                  <a:lnTo>
                    <a:pt x="57185" y="1458470"/>
                  </a:lnTo>
                  <a:cubicBezTo>
                    <a:pt x="42018" y="1458470"/>
                    <a:pt x="27473" y="1452445"/>
                    <a:pt x="16749" y="1441721"/>
                  </a:cubicBezTo>
                  <a:cubicBezTo>
                    <a:pt x="6025" y="1430997"/>
                    <a:pt x="0" y="1416452"/>
                    <a:pt x="0" y="1401285"/>
                  </a:cubicBezTo>
                  <a:lnTo>
                    <a:pt x="0" y="57185"/>
                  </a:lnTo>
                  <a:cubicBezTo>
                    <a:pt x="0" y="42018"/>
                    <a:pt x="6025" y="27473"/>
                    <a:pt x="16749" y="16749"/>
                  </a:cubicBezTo>
                  <a:cubicBezTo>
                    <a:pt x="27473" y="6025"/>
                    <a:pt x="42018" y="0"/>
                    <a:pt x="57185" y="0"/>
                  </a:cubicBezTo>
                  <a:close/>
                </a:path>
              </a:pathLst>
            </a:custGeom>
            <a:solidFill>
              <a:srgbClr val="ECE1D7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1069703" cy="150609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32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2281895" y="2787263"/>
            <a:ext cx="4061528" cy="1866815"/>
            <a:chOff x="0" y="0"/>
            <a:chExt cx="1069703" cy="49167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069703" cy="491672"/>
            </a:xfrm>
            <a:custGeom>
              <a:avLst/>
              <a:gdLst/>
              <a:ahLst/>
              <a:cxnLst/>
              <a:rect r="r" b="b" t="t" l="l"/>
              <a:pathLst>
                <a:path h="491672" w="1069703">
                  <a:moveTo>
                    <a:pt x="57185" y="0"/>
                  </a:moveTo>
                  <a:lnTo>
                    <a:pt x="1012518" y="0"/>
                  </a:lnTo>
                  <a:cubicBezTo>
                    <a:pt x="1027684" y="0"/>
                    <a:pt x="1042230" y="6025"/>
                    <a:pt x="1052954" y="16749"/>
                  </a:cubicBezTo>
                  <a:cubicBezTo>
                    <a:pt x="1063678" y="27473"/>
                    <a:pt x="1069703" y="42018"/>
                    <a:pt x="1069703" y="57185"/>
                  </a:cubicBezTo>
                  <a:lnTo>
                    <a:pt x="1069703" y="434487"/>
                  </a:lnTo>
                  <a:cubicBezTo>
                    <a:pt x="1069703" y="466069"/>
                    <a:pt x="1044100" y="491672"/>
                    <a:pt x="1012518" y="491672"/>
                  </a:cubicBezTo>
                  <a:lnTo>
                    <a:pt x="57185" y="491672"/>
                  </a:lnTo>
                  <a:cubicBezTo>
                    <a:pt x="42018" y="491672"/>
                    <a:pt x="27473" y="485647"/>
                    <a:pt x="16749" y="474923"/>
                  </a:cubicBezTo>
                  <a:cubicBezTo>
                    <a:pt x="6025" y="464198"/>
                    <a:pt x="0" y="449653"/>
                    <a:pt x="0" y="434487"/>
                  </a:cubicBezTo>
                  <a:lnTo>
                    <a:pt x="0" y="57185"/>
                  </a:lnTo>
                  <a:cubicBezTo>
                    <a:pt x="0" y="42018"/>
                    <a:pt x="6025" y="27473"/>
                    <a:pt x="16749" y="16749"/>
                  </a:cubicBezTo>
                  <a:cubicBezTo>
                    <a:pt x="27473" y="6025"/>
                    <a:pt x="42018" y="0"/>
                    <a:pt x="57185" y="0"/>
                  </a:cubicBezTo>
                  <a:close/>
                </a:path>
              </a:pathLst>
            </a:custGeom>
            <a:solidFill>
              <a:srgbClr val="FF5757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47625"/>
              <a:ext cx="1069703" cy="5392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32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7111525" y="2787263"/>
            <a:ext cx="4061528" cy="1866815"/>
            <a:chOff x="0" y="0"/>
            <a:chExt cx="1069703" cy="491672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069703" cy="491672"/>
            </a:xfrm>
            <a:custGeom>
              <a:avLst/>
              <a:gdLst/>
              <a:ahLst/>
              <a:cxnLst/>
              <a:rect r="r" b="b" t="t" l="l"/>
              <a:pathLst>
                <a:path h="491672" w="1069703">
                  <a:moveTo>
                    <a:pt x="57185" y="0"/>
                  </a:moveTo>
                  <a:lnTo>
                    <a:pt x="1012518" y="0"/>
                  </a:lnTo>
                  <a:cubicBezTo>
                    <a:pt x="1027684" y="0"/>
                    <a:pt x="1042230" y="6025"/>
                    <a:pt x="1052954" y="16749"/>
                  </a:cubicBezTo>
                  <a:cubicBezTo>
                    <a:pt x="1063678" y="27473"/>
                    <a:pt x="1069703" y="42018"/>
                    <a:pt x="1069703" y="57185"/>
                  </a:cubicBezTo>
                  <a:lnTo>
                    <a:pt x="1069703" y="434487"/>
                  </a:lnTo>
                  <a:cubicBezTo>
                    <a:pt x="1069703" y="466069"/>
                    <a:pt x="1044100" y="491672"/>
                    <a:pt x="1012518" y="491672"/>
                  </a:cubicBezTo>
                  <a:lnTo>
                    <a:pt x="57185" y="491672"/>
                  </a:lnTo>
                  <a:cubicBezTo>
                    <a:pt x="42018" y="491672"/>
                    <a:pt x="27473" y="485647"/>
                    <a:pt x="16749" y="474923"/>
                  </a:cubicBezTo>
                  <a:cubicBezTo>
                    <a:pt x="6025" y="464198"/>
                    <a:pt x="0" y="449653"/>
                    <a:pt x="0" y="434487"/>
                  </a:cubicBezTo>
                  <a:lnTo>
                    <a:pt x="0" y="57185"/>
                  </a:lnTo>
                  <a:cubicBezTo>
                    <a:pt x="0" y="42018"/>
                    <a:pt x="6025" y="27473"/>
                    <a:pt x="16749" y="16749"/>
                  </a:cubicBezTo>
                  <a:cubicBezTo>
                    <a:pt x="27473" y="6025"/>
                    <a:pt x="42018" y="0"/>
                    <a:pt x="57185" y="0"/>
                  </a:cubicBezTo>
                  <a:close/>
                </a:path>
              </a:pathLst>
            </a:custGeom>
            <a:solidFill>
              <a:srgbClr val="FF5757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47625"/>
              <a:ext cx="1069703" cy="5392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32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1944577" y="2787263"/>
            <a:ext cx="4061528" cy="1866815"/>
            <a:chOff x="0" y="0"/>
            <a:chExt cx="1069703" cy="491672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069703" cy="491672"/>
            </a:xfrm>
            <a:custGeom>
              <a:avLst/>
              <a:gdLst/>
              <a:ahLst/>
              <a:cxnLst/>
              <a:rect r="r" b="b" t="t" l="l"/>
              <a:pathLst>
                <a:path h="491672" w="1069703">
                  <a:moveTo>
                    <a:pt x="57185" y="0"/>
                  </a:moveTo>
                  <a:lnTo>
                    <a:pt x="1012518" y="0"/>
                  </a:lnTo>
                  <a:cubicBezTo>
                    <a:pt x="1027684" y="0"/>
                    <a:pt x="1042230" y="6025"/>
                    <a:pt x="1052954" y="16749"/>
                  </a:cubicBezTo>
                  <a:cubicBezTo>
                    <a:pt x="1063678" y="27473"/>
                    <a:pt x="1069703" y="42018"/>
                    <a:pt x="1069703" y="57185"/>
                  </a:cubicBezTo>
                  <a:lnTo>
                    <a:pt x="1069703" y="434487"/>
                  </a:lnTo>
                  <a:cubicBezTo>
                    <a:pt x="1069703" y="466069"/>
                    <a:pt x="1044100" y="491672"/>
                    <a:pt x="1012518" y="491672"/>
                  </a:cubicBezTo>
                  <a:lnTo>
                    <a:pt x="57185" y="491672"/>
                  </a:lnTo>
                  <a:cubicBezTo>
                    <a:pt x="42018" y="491672"/>
                    <a:pt x="27473" y="485647"/>
                    <a:pt x="16749" y="474923"/>
                  </a:cubicBezTo>
                  <a:cubicBezTo>
                    <a:pt x="6025" y="464198"/>
                    <a:pt x="0" y="449653"/>
                    <a:pt x="0" y="434487"/>
                  </a:cubicBezTo>
                  <a:lnTo>
                    <a:pt x="0" y="57185"/>
                  </a:lnTo>
                  <a:cubicBezTo>
                    <a:pt x="0" y="42018"/>
                    <a:pt x="6025" y="27473"/>
                    <a:pt x="16749" y="16749"/>
                  </a:cubicBezTo>
                  <a:cubicBezTo>
                    <a:pt x="27473" y="6025"/>
                    <a:pt x="42018" y="0"/>
                    <a:pt x="57185" y="0"/>
                  </a:cubicBezTo>
                  <a:close/>
                </a:path>
              </a:pathLst>
            </a:custGeom>
            <a:solidFill>
              <a:srgbClr val="FF5757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47625"/>
              <a:ext cx="1069703" cy="5392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32"/>
                </a:lnSpc>
              </a:pP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2561139" y="3274901"/>
            <a:ext cx="3503040" cy="9766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b="true" sz="2799">
                <a:solidFill>
                  <a:srgbClr val="FBFCFE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Role‑Based Dashboards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7555435" y="2989151"/>
            <a:ext cx="3173706" cy="1471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b="true" sz="2799">
                <a:solidFill>
                  <a:srgbClr val="FBFCFE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Real-World, Industry-Curated Tasks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2411302" y="2989151"/>
            <a:ext cx="3173706" cy="1967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b="true" sz="2799">
                <a:solidFill>
                  <a:srgbClr val="FBFCFE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Secure and Flexible Task Delivery</a:t>
            </a:r>
          </a:p>
          <a:p>
            <a:pPr algn="ctr">
              <a:lnSpc>
                <a:spcPts val="3919"/>
              </a:lnSpc>
            </a:pPr>
          </a:p>
        </p:txBody>
      </p:sp>
      <p:sp>
        <p:nvSpPr>
          <p:cNvPr name="TextBox 24" id="24"/>
          <p:cNvSpPr txBox="true"/>
          <p:nvPr/>
        </p:nvSpPr>
        <p:spPr>
          <a:xfrm rot="0">
            <a:off x="2586184" y="5568597"/>
            <a:ext cx="3452950" cy="24917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55" indent="-259078" lvl="1">
              <a:lnSpc>
                <a:spcPts val="3359"/>
              </a:lnSpc>
              <a:buFont typeface="Arial"/>
              <a:buChar char="•"/>
            </a:pPr>
            <a:r>
              <a:rPr lang="en-US" sz="2399">
                <a:solidFill>
                  <a:srgbClr val="2D226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Super Admin</a:t>
            </a:r>
          </a:p>
          <a:p>
            <a:pPr algn="l" marL="518155" indent="-259078" lvl="1">
              <a:lnSpc>
                <a:spcPts val="3359"/>
              </a:lnSpc>
              <a:buFont typeface="Arial"/>
              <a:buChar char="•"/>
            </a:pPr>
            <a:r>
              <a:rPr lang="en-US" sz="2399">
                <a:solidFill>
                  <a:srgbClr val="2D226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Industry</a:t>
            </a:r>
          </a:p>
          <a:p>
            <a:pPr algn="l" marL="518155" indent="-259078" lvl="1">
              <a:lnSpc>
                <a:spcPts val="3359"/>
              </a:lnSpc>
              <a:buFont typeface="Arial"/>
              <a:buChar char="•"/>
            </a:pPr>
            <a:r>
              <a:rPr lang="en-US" sz="2399">
                <a:solidFill>
                  <a:srgbClr val="2D226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University</a:t>
            </a:r>
          </a:p>
          <a:p>
            <a:pPr algn="l" marL="518155" indent="-259078" lvl="1">
              <a:lnSpc>
                <a:spcPts val="3359"/>
              </a:lnSpc>
              <a:buFont typeface="Arial"/>
              <a:buChar char="•"/>
            </a:pPr>
            <a:r>
              <a:rPr lang="en-US" sz="2399">
                <a:solidFill>
                  <a:srgbClr val="2D226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Student / Individual Learners</a:t>
            </a:r>
          </a:p>
          <a:p>
            <a:pPr algn="l">
              <a:lnSpc>
                <a:spcPts val="3359"/>
              </a:lnSpc>
            </a:pPr>
          </a:p>
        </p:txBody>
      </p:sp>
      <p:sp>
        <p:nvSpPr>
          <p:cNvPr name="TextBox 25" id="25"/>
          <p:cNvSpPr txBox="true"/>
          <p:nvPr/>
        </p:nvSpPr>
        <p:spPr>
          <a:xfrm rot="0">
            <a:off x="12150370" y="4861322"/>
            <a:ext cx="3695570" cy="4168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2D226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Online Mo</a:t>
            </a:r>
            <a:r>
              <a:rPr lang="en-US" sz="2400">
                <a:solidFill>
                  <a:srgbClr val="2D226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de: Proctored task attempts with integrity safeguards</a:t>
            </a:r>
          </a:p>
          <a:p>
            <a:pPr algn="l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2D226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Offline Mode: Supervised physical task completion</a:t>
            </a:r>
          </a:p>
          <a:p>
            <a:pPr algn="l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2D226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Ensures fairness and real-world simulation</a:t>
            </a:r>
          </a:p>
          <a:p>
            <a:pPr algn="l">
              <a:lnSpc>
                <a:spcPts val="3359"/>
              </a:lnSpc>
            </a:pPr>
          </a:p>
        </p:txBody>
      </p:sp>
      <p:sp>
        <p:nvSpPr>
          <p:cNvPr name="Freeform 26" id="26"/>
          <p:cNvSpPr/>
          <p:nvPr/>
        </p:nvSpPr>
        <p:spPr>
          <a:xfrm flipH="false" flipV="false" rot="9426524">
            <a:off x="-4286263" y="-4835185"/>
            <a:ext cx="9442126" cy="8000056"/>
          </a:xfrm>
          <a:custGeom>
            <a:avLst/>
            <a:gdLst/>
            <a:ahLst/>
            <a:cxnLst/>
            <a:rect r="r" b="b" t="t" l="l"/>
            <a:pathLst>
              <a:path h="8000056" w="9442126">
                <a:moveTo>
                  <a:pt x="0" y="0"/>
                </a:moveTo>
                <a:lnTo>
                  <a:pt x="9442126" y="0"/>
                </a:lnTo>
                <a:lnTo>
                  <a:pt x="9442126" y="8000056"/>
                </a:lnTo>
                <a:lnTo>
                  <a:pt x="0" y="80000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7" id="27"/>
          <p:cNvSpPr txBox="true"/>
          <p:nvPr/>
        </p:nvSpPr>
        <p:spPr>
          <a:xfrm rot="0">
            <a:off x="7298851" y="4861322"/>
            <a:ext cx="3686875" cy="4168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2D226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Tasks created and verified</a:t>
            </a:r>
            <a:r>
              <a:rPr lang="en-US" sz="2400">
                <a:solidFill>
                  <a:srgbClr val="2D226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 by industry experts</a:t>
            </a:r>
          </a:p>
          <a:p>
            <a:pPr algn="l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2D226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Integrated directly into university curriculum or open to independent learners</a:t>
            </a:r>
          </a:p>
          <a:p>
            <a:pPr algn="l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2D226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Enhances employability through hands-on experience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7622061" y="9662464"/>
            <a:ext cx="424073" cy="4068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00"/>
              </a:lnSpc>
            </a:pPr>
            <a:r>
              <a:rPr lang="en-US" sz="2357">
                <a:solidFill>
                  <a:srgbClr val="FF5757"/>
                </a:solidFill>
                <a:latin typeface="Canva Sans"/>
                <a:ea typeface="Canva Sans"/>
                <a:cs typeface="Canva Sans"/>
                <a:sym typeface="Canva Sans"/>
              </a:rPr>
              <a:t>3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C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645218" y="1386963"/>
            <a:ext cx="8994142" cy="7281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65"/>
              </a:lnSpc>
            </a:pPr>
            <a:r>
              <a:rPr lang="en-US" b="true" sz="4332">
                <a:solidFill>
                  <a:srgbClr val="2D2261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Proposed Solutions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2281895" y="3949509"/>
            <a:ext cx="4061528" cy="4589884"/>
            <a:chOff x="0" y="0"/>
            <a:chExt cx="1069703" cy="120885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069703" cy="1208858"/>
            </a:xfrm>
            <a:custGeom>
              <a:avLst/>
              <a:gdLst/>
              <a:ahLst/>
              <a:cxnLst/>
              <a:rect r="r" b="b" t="t" l="l"/>
              <a:pathLst>
                <a:path h="1208858" w="1069703">
                  <a:moveTo>
                    <a:pt x="57185" y="0"/>
                  </a:moveTo>
                  <a:lnTo>
                    <a:pt x="1012518" y="0"/>
                  </a:lnTo>
                  <a:cubicBezTo>
                    <a:pt x="1027684" y="0"/>
                    <a:pt x="1042230" y="6025"/>
                    <a:pt x="1052954" y="16749"/>
                  </a:cubicBezTo>
                  <a:cubicBezTo>
                    <a:pt x="1063678" y="27473"/>
                    <a:pt x="1069703" y="42018"/>
                    <a:pt x="1069703" y="57185"/>
                  </a:cubicBezTo>
                  <a:lnTo>
                    <a:pt x="1069703" y="1151674"/>
                  </a:lnTo>
                  <a:cubicBezTo>
                    <a:pt x="1069703" y="1183256"/>
                    <a:pt x="1044100" y="1208858"/>
                    <a:pt x="1012518" y="1208858"/>
                  </a:cubicBezTo>
                  <a:lnTo>
                    <a:pt x="57185" y="1208858"/>
                  </a:lnTo>
                  <a:cubicBezTo>
                    <a:pt x="42018" y="1208858"/>
                    <a:pt x="27473" y="1202834"/>
                    <a:pt x="16749" y="1192109"/>
                  </a:cubicBezTo>
                  <a:cubicBezTo>
                    <a:pt x="6025" y="1181385"/>
                    <a:pt x="0" y="1166840"/>
                    <a:pt x="0" y="1151674"/>
                  </a:cubicBezTo>
                  <a:lnTo>
                    <a:pt x="0" y="57185"/>
                  </a:lnTo>
                  <a:cubicBezTo>
                    <a:pt x="0" y="42018"/>
                    <a:pt x="6025" y="27473"/>
                    <a:pt x="16749" y="16749"/>
                  </a:cubicBezTo>
                  <a:cubicBezTo>
                    <a:pt x="27473" y="6025"/>
                    <a:pt x="42018" y="0"/>
                    <a:pt x="57185" y="0"/>
                  </a:cubicBezTo>
                  <a:close/>
                </a:path>
              </a:pathLst>
            </a:custGeom>
            <a:solidFill>
              <a:srgbClr val="ECE1D7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1069703" cy="12564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32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7111525" y="3949509"/>
            <a:ext cx="4061528" cy="4589884"/>
            <a:chOff x="0" y="0"/>
            <a:chExt cx="1069703" cy="120885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069703" cy="1208858"/>
            </a:xfrm>
            <a:custGeom>
              <a:avLst/>
              <a:gdLst/>
              <a:ahLst/>
              <a:cxnLst/>
              <a:rect r="r" b="b" t="t" l="l"/>
              <a:pathLst>
                <a:path h="1208858" w="1069703">
                  <a:moveTo>
                    <a:pt x="57185" y="0"/>
                  </a:moveTo>
                  <a:lnTo>
                    <a:pt x="1012518" y="0"/>
                  </a:lnTo>
                  <a:cubicBezTo>
                    <a:pt x="1027684" y="0"/>
                    <a:pt x="1042230" y="6025"/>
                    <a:pt x="1052954" y="16749"/>
                  </a:cubicBezTo>
                  <a:cubicBezTo>
                    <a:pt x="1063678" y="27473"/>
                    <a:pt x="1069703" y="42018"/>
                    <a:pt x="1069703" y="57185"/>
                  </a:cubicBezTo>
                  <a:lnTo>
                    <a:pt x="1069703" y="1151674"/>
                  </a:lnTo>
                  <a:cubicBezTo>
                    <a:pt x="1069703" y="1183256"/>
                    <a:pt x="1044100" y="1208858"/>
                    <a:pt x="1012518" y="1208858"/>
                  </a:cubicBezTo>
                  <a:lnTo>
                    <a:pt x="57185" y="1208858"/>
                  </a:lnTo>
                  <a:cubicBezTo>
                    <a:pt x="42018" y="1208858"/>
                    <a:pt x="27473" y="1202834"/>
                    <a:pt x="16749" y="1192109"/>
                  </a:cubicBezTo>
                  <a:cubicBezTo>
                    <a:pt x="6025" y="1181385"/>
                    <a:pt x="0" y="1166840"/>
                    <a:pt x="0" y="1151674"/>
                  </a:cubicBezTo>
                  <a:lnTo>
                    <a:pt x="0" y="57185"/>
                  </a:lnTo>
                  <a:cubicBezTo>
                    <a:pt x="0" y="42018"/>
                    <a:pt x="6025" y="27473"/>
                    <a:pt x="16749" y="16749"/>
                  </a:cubicBezTo>
                  <a:cubicBezTo>
                    <a:pt x="27473" y="6025"/>
                    <a:pt x="42018" y="0"/>
                    <a:pt x="57185" y="0"/>
                  </a:cubicBezTo>
                  <a:close/>
                </a:path>
              </a:pathLst>
            </a:custGeom>
            <a:solidFill>
              <a:srgbClr val="ECE1D7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1069703" cy="12564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32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1944577" y="3949509"/>
            <a:ext cx="4061528" cy="4589884"/>
            <a:chOff x="0" y="0"/>
            <a:chExt cx="1069703" cy="120885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069703" cy="1208858"/>
            </a:xfrm>
            <a:custGeom>
              <a:avLst/>
              <a:gdLst/>
              <a:ahLst/>
              <a:cxnLst/>
              <a:rect r="r" b="b" t="t" l="l"/>
              <a:pathLst>
                <a:path h="1208858" w="1069703">
                  <a:moveTo>
                    <a:pt x="57185" y="0"/>
                  </a:moveTo>
                  <a:lnTo>
                    <a:pt x="1012518" y="0"/>
                  </a:lnTo>
                  <a:cubicBezTo>
                    <a:pt x="1027684" y="0"/>
                    <a:pt x="1042230" y="6025"/>
                    <a:pt x="1052954" y="16749"/>
                  </a:cubicBezTo>
                  <a:cubicBezTo>
                    <a:pt x="1063678" y="27473"/>
                    <a:pt x="1069703" y="42018"/>
                    <a:pt x="1069703" y="57185"/>
                  </a:cubicBezTo>
                  <a:lnTo>
                    <a:pt x="1069703" y="1151674"/>
                  </a:lnTo>
                  <a:cubicBezTo>
                    <a:pt x="1069703" y="1183256"/>
                    <a:pt x="1044100" y="1208858"/>
                    <a:pt x="1012518" y="1208858"/>
                  </a:cubicBezTo>
                  <a:lnTo>
                    <a:pt x="57185" y="1208858"/>
                  </a:lnTo>
                  <a:cubicBezTo>
                    <a:pt x="42018" y="1208858"/>
                    <a:pt x="27473" y="1202834"/>
                    <a:pt x="16749" y="1192109"/>
                  </a:cubicBezTo>
                  <a:cubicBezTo>
                    <a:pt x="6025" y="1181385"/>
                    <a:pt x="0" y="1166840"/>
                    <a:pt x="0" y="1151674"/>
                  </a:cubicBezTo>
                  <a:lnTo>
                    <a:pt x="0" y="57185"/>
                  </a:lnTo>
                  <a:cubicBezTo>
                    <a:pt x="0" y="42018"/>
                    <a:pt x="6025" y="27473"/>
                    <a:pt x="16749" y="16749"/>
                  </a:cubicBezTo>
                  <a:cubicBezTo>
                    <a:pt x="27473" y="6025"/>
                    <a:pt x="42018" y="0"/>
                    <a:pt x="57185" y="0"/>
                  </a:cubicBezTo>
                  <a:close/>
                </a:path>
              </a:pathLst>
            </a:custGeom>
            <a:solidFill>
              <a:srgbClr val="ECE1D7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1069703" cy="12564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32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2281895" y="3016101"/>
            <a:ext cx="4061528" cy="1866815"/>
            <a:chOff x="0" y="0"/>
            <a:chExt cx="1069703" cy="49167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069703" cy="491672"/>
            </a:xfrm>
            <a:custGeom>
              <a:avLst/>
              <a:gdLst/>
              <a:ahLst/>
              <a:cxnLst/>
              <a:rect r="r" b="b" t="t" l="l"/>
              <a:pathLst>
                <a:path h="491672" w="1069703">
                  <a:moveTo>
                    <a:pt x="57185" y="0"/>
                  </a:moveTo>
                  <a:lnTo>
                    <a:pt x="1012518" y="0"/>
                  </a:lnTo>
                  <a:cubicBezTo>
                    <a:pt x="1027684" y="0"/>
                    <a:pt x="1042230" y="6025"/>
                    <a:pt x="1052954" y="16749"/>
                  </a:cubicBezTo>
                  <a:cubicBezTo>
                    <a:pt x="1063678" y="27473"/>
                    <a:pt x="1069703" y="42018"/>
                    <a:pt x="1069703" y="57185"/>
                  </a:cubicBezTo>
                  <a:lnTo>
                    <a:pt x="1069703" y="434487"/>
                  </a:lnTo>
                  <a:cubicBezTo>
                    <a:pt x="1069703" y="466069"/>
                    <a:pt x="1044100" y="491672"/>
                    <a:pt x="1012518" y="491672"/>
                  </a:cubicBezTo>
                  <a:lnTo>
                    <a:pt x="57185" y="491672"/>
                  </a:lnTo>
                  <a:cubicBezTo>
                    <a:pt x="42018" y="491672"/>
                    <a:pt x="27473" y="485647"/>
                    <a:pt x="16749" y="474923"/>
                  </a:cubicBezTo>
                  <a:cubicBezTo>
                    <a:pt x="6025" y="464198"/>
                    <a:pt x="0" y="449653"/>
                    <a:pt x="0" y="434487"/>
                  </a:cubicBezTo>
                  <a:lnTo>
                    <a:pt x="0" y="57185"/>
                  </a:lnTo>
                  <a:cubicBezTo>
                    <a:pt x="0" y="42018"/>
                    <a:pt x="6025" y="27473"/>
                    <a:pt x="16749" y="16749"/>
                  </a:cubicBezTo>
                  <a:cubicBezTo>
                    <a:pt x="27473" y="6025"/>
                    <a:pt x="42018" y="0"/>
                    <a:pt x="57185" y="0"/>
                  </a:cubicBezTo>
                  <a:close/>
                </a:path>
              </a:pathLst>
            </a:custGeom>
            <a:solidFill>
              <a:srgbClr val="FF5757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47625"/>
              <a:ext cx="1069703" cy="5392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32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7111525" y="3016101"/>
            <a:ext cx="4061528" cy="1866815"/>
            <a:chOff x="0" y="0"/>
            <a:chExt cx="1069703" cy="491672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069703" cy="491672"/>
            </a:xfrm>
            <a:custGeom>
              <a:avLst/>
              <a:gdLst/>
              <a:ahLst/>
              <a:cxnLst/>
              <a:rect r="r" b="b" t="t" l="l"/>
              <a:pathLst>
                <a:path h="491672" w="1069703">
                  <a:moveTo>
                    <a:pt x="57185" y="0"/>
                  </a:moveTo>
                  <a:lnTo>
                    <a:pt x="1012518" y="0"/>
                  </a:lnTo>
                  <a:cubicBezTo>
                    <a:pt x="1027684" y="0"/>
                    <a:pt x="1042230" y="6025"/>
                    <a:pt x="1052954" y="16749"/>
                  </a:cubicBezTo>
                  <a:cubicBezTo>
                    <a:pt x="1063678" y="27473"/>
                    <a:pt x="1069703" y="42018"/>
                    <a:pt x="1069703" y="57185"/>
                  </a:cubicBezTo>
                  <a:lnTo>
                    <a:pt x="1069703" y="434487"/>
                  </a:lnTo>
                  <a:cubicBezTo>
                    <a:pt x="1069703" y="466069"/>
                    <a:pt x="1044100" y="491672"/>
                    <a:pt x="1012518" y="491672"/>
                  </a:cubicBezTo>
                  <a:lnTo>
                    <a:pt x="57185" y="491672"/>
                  </a:lnTo>
                  <a:cubicBezTo>
                    <a:pt x="42018" y="491672"/>
                    <a:pt x="27473" y="485647"/>
                    <a:pt x="16749" y="474923"/>
                  </a:cubicBezTo>
                  <a:cubicBezTo>
                    <a:pt x="6025" y="464198"/>
                    <a:pt x="0" y="449653"/>
                    <a:pt x="0" y="434487"/>
                  </a:cubicBezTo>
                  <a:lnTo>
                    <a:pt x="0" y="57185"/>
                  </a:lnTo>
                  <a:cubicBezTo>
                    <a:pt x="0" y="42018"/>
                    <a:pt x="6025" y="27473"/>
                    <a:pt x="16749" y="16749"/>
                  </a:cubicBezTo>
                  <a:cubicBezTo>
                    <a:pt x="27473" y="6025"/>
                    <a:pt x="42018" y="0"/>
                    <a:pt x="57185" y="0"/>
                  </a:cubicBezTo>
                  <a:close/>
                </a:path>
              </a:pathLst>
            </a:custGeom>
            <a:solidFill>
              <a:srgbClr val="FF5757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47625"/>
              <a:ext cx="1069703" cy="5392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32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1944577" y="3016101"/>
            <a:ext cx="4061528" cy="1866815"/>
            <a:chOff x="0" y="0"/>
            <a:chExt cx="1069703" cy="491672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069703" cy="491672"/>
            </a:xfrm>
            <a:custGeom>
              <a:avLst/>
              <a:gdLst/>
              <a:ahLst/>
              <a:cxnLst/>
              <a:rect r="r" b="b" t="t" l="l"/>
              <a:pathLst>
                <a:path h="491672" w="1069703">
                  <a:moveTo>
                    <a:pt x="57185" y="0"/>
                  </a:moveTo>
                  <a:lnTo>
                    <a:pt x="1012518" y="0"/>
                  </a:lnTo>
                  <a:cubicBezTo>
                    <a:pt x="1027684" y="0"/>
                    <a:pt x="1042230" y="6025"/>
                    <a:pt x="1052954" y="16749"/>
                  </a:cubicBezTo>
                  <a:cubicBezTo>
                    <a:pt x="1063678" y="27473"/>
                    <a:pt x="1069703" y="42018"/>
                    <a:pt x="1069703" y="57185"/>
                  </a:cubicBezTo>
                  <a:lnTo>
                    <a:pt x="1069703" y="434487"/>
                  </a:lnTo>
                  <a:cubicBezTo>
                    <a:pt x="1069703" y="466069"/>
                    <a:pt x="1044100" y="491672"/>
                    <a:pt x="1012518" y="491672"/>
                  </a:cubicBezTo>
                  <a:lnTo>
                    <a:pt x="57185" y="491672"/>
                  </a:lnTo>
                  <a:cubicBezTo>
                    <a:pt x="42018" y="491672"/>
                    <a:pt x="27473" y="485647"/>
                    <a:pt x="16749" y="474923"/>
                  </a:cubicBezTo>
                  <a:cubicBezTo>
                    <a:pt x="6025" y="464198"/>
                    <a:pt x="0" y="449653"/>
                    <a:pt x="0" y="434487"/>
                  </a:cubicBezTo>
                  <a:lnTo>
                    <a:pt x="0" y="57185"/>
                  </a:lnTo>
                  <a:cubicBezTo>
                    <a:pt x="0" y="42018"/>
                    <a:pt x="6025" y="27473"/>
                    <a:pt x="16749" y="16749"/>
                  </a:cubicBezTo>
                  <a:cubicBezTo>
                    <a:pt x="27473" y="6025"/>
                    <a:pt x="42018" y="0"/>
                    <a:pt x="57185" y="0"/>
                  </a:cubicBezTo>
                  <a:close/>
                </a:path>
              </a:pathLst>
            </a:custGeom>
            <a:solidFill>
              <a:srgbClr val="FF5757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47625"/>
              <a:ext cx="1069703" cy="5392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32"/>
                </a:lnSpc>
              </a:pP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2561139" y="3503739"/>
            <a:ext cx="3503040" cy="9766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b="true" sz="2799">
                <a:solidFill>
                  <a:srgbClr val="FBFCFE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Credit &amp; Subscription Model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7557147" y="3430092"/>
            <a:ext cx="3173706" cy="9766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b="true" sz="2799">
                <a:solidFill>
                  <a:srgbClr val="FBFCFE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Engagement &amp; Analytics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2388488" y="3430092"/>
            <a:ext cx="3173706" cy="9766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b="true" sz="2799">
                <a:solidFill>
                  <a:srgbClr val="FBFCFE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Roadmap Enhancements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2586184" y="5531193"/>
            <a:ext cx="3452950" cy="1653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399">
                <a:solidFill>
                  <a:srgbClr val="2D226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Allowing universities to purchase task‑credits and companies to monetize challenges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2556628" y="5321643"/>
            <a:ext cx="2837426" cy="2072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2D226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AI‑powered task recommendations, job‑portal integration,</a:t>
            </a:r>
            <a:r>
              <a:rPr lang="en-US" sz="2400">
                <a:solidFill>
                  <a:srgbClr val="2D226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 advanced reporting</a:t>
            </a:r>
          </a:p>
        </p:txBody>
      </p:sp>
      <p:sp>
        <p:nvSpPr>
          <p:cNvPr name="Freeform 26" id="26"/>
          <p:cNvSpPr/>
          <p:nvPr/>
        </p:nvSpPr>
        <p:spPr>
          <a:xfrm flipH="false" flipV="false" rot="9426524">
            <a:off x="-4286263" y="-4835185"/>
            <a:ext cx="9442126" cy="8000056"/>
          </a:xfrm>
          <a:custGeom>
            <a:avLst/>
            <a:gdLst/>
            <a:ahLst/>
            <a:cxnLst/>
            <a:rect r="r" b="b" t="t" l="l"/>
            <a:pathLst>
              <a:path h="8000056" w="9442126">
                <a:moveTo>
                  <a:pt x="0" y="0"/>
                </a:moveTo>
                <a:lnTo>
                  <a:pt x="9442126" y="0"/>
                </a:lnTo>
                <a:lnTo>
                  <a:pt x="9442126" y="8000056"/>
                </a:lnTo>
                <a:lnTo>
                  <a:pt x="0" y="80000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7" id="27"/>
          <p:cNvSpPr txBox="true"/>
          <p:nvPr/>
        </p:nvSpPr>
        <p:spPr>
          <a:xfrm rot="0">
            <a:off x="7700444" y="5950293"/>
            <a:ext cx="2887111" cy="815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2D226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With leaderboards and usage</a:t>
            </a:r>
            <a:r>
              <a:rPr lang="en-US" sz="2400">
                <a:solidFill>
                  <a:srgbClr val="2D226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 insights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7622061" y="9662464"/>
            <a:ext cx="424073" cy="4068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00"/>
              </a:lnSpc>
            </a:pPr>
            <a:r>
              <a:rPr lang="en-US" sz="2357">
                <a:solidFill>
                  <a:srgbClr val="FF5757"/>
                </a:solidFill>
                <a:latin typeface="Canva Sans"/>
                <a:ea typeface="Canva Sans"/>
                <a:cs typeface="Canva Sans"/>
                <a:sym typeface="Canva Sans"/>
              </a:rPr>
              <a:t>4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C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530490" y="541473"/>
            <a:ext cx="13227019" cy="9204055"/>
          </a:xfrm>
          <a:custGeom>
            <a:avLst/>
            <a:gdLst/>
            <a:ahLst/>
            <a:cxnLst/>
            <a:rect r="r" b="b" t="t" l="l"/>
            <a:pathLst>
              <a:path h="9204055" w="13227019">
                <a:moveTo>
                  <a:pt x="0" y="0"/>
                </a:moveTo>
                <a:lnTo>
                  <a:pt x="13227020" y="0"/>
                </a:lnTo>
                <a:lnTo>
                  <a:pt x="13227020" y="9204054"/>
                </a:lnTo>
                <a:lnTo>
                  <a:pt x="0" y="92040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7622061" y="9662464"/>
            <a:ext cx="424073" cy="4068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00"/>
              </a:lnSpc>
            </a:pPr>
            <a:r>
              <a:rPr lang="en-US" sz="2357">
                <a:solidFill>
                  <a:srgbClr val="FF5757"/>
                </a:solidFill>
                <a:latin typeface="Canva Sans"/>
                <a:ea typeface="Canva Sans"/>
                <a:cs typeface="Canva Sans"/>
                <a:sym typeface="Canva Sans"/>
              </a:rPr>
              <a:t>5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C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>
            <a:hlinkClick r:id="rId3" tooltip="https://www.mermaidchart.com/raw/79ee5ddb-3303-4644-9a5a-a13fd6836bb5?theme=light&amp;version=v0.1&amp;format=svg"/>
          </p:cNvPr>
          <p:cNvSpPr/>
          <p:nvPr/>
        </p:nvSpPr>
        <p:spPr>
          <a:xfrm flipH="false" flipV="false" rot="0">
            <a:off x="2711056" y="1028700"/>
            <a:ext cx="12865889" cy="8780969"/>
          </a:xfrm>
          <a:custGeom>
            <a:avLst/>
            <a:gdLst/>
            <a:ahLst/>
            <a:cxnLst/>
            <a:rect r="r" b="b" t="t" l="l"/>
            <a:pathLst>
              <a:path h="8780969" w="12865889">
                <a:moveTo>
                  <a:pt x="0" y="0"/>
                </a:moveTo>
                <a:lnTo>
                  <a:pt x="12865888" y="0"/>
                </a:lnTo>
                <a:lnTo>
                  <a:pt x="12865888" y="8780969"/>
                </a:lnTo>
                <a:lnTo>
                  <a:pt x="0" y="878096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16358" y="90773"/>
            <a:ext cx="4474584" cy="7281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65"/>
              </a:lnSpc>
            </a:pPr>
            <a:r>
              <a:rPr lang="en-US" b="true" sz="4332">
                <a:solidFill>
                  <a:srgbClr val="2D2261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Sequence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7622061" y="9662464"/>
            <a:ext cx="424073" cy="4068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00"/>
              </a:lnSpc>
            </a:pPr>
            <a:r>
              <a:rPr lang="en-US" sz="2357">
                <a:solidFill>
                  <a:srgbClr val="FF5757"/>
                </a:solidFill>
                <a:latin typeface="Canva Sans"/>
                <a:ea typeface="Canva Sans"/>
                <a:cs typeface="Canva Sans"/>
                <a:sym typeface="Canva Sans"/>
              </a:rPr>
              <a:t>6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C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>
            <a:hlinkClick r:id="rId3" tooltip="https://www.mermaidchart.com/raw/a8a9f79d-e9c6-4492-b5cc-8ed29b753cc5?theme=light&amp;version=v0.1&amp;format=svg"/>
          </p:cNvPr>
          <p:cNvSpPr/>
          <p:nvPr/>
        </p:nvSpPr>
        <p:spPr>
          <a:xfrm flipH="false" flipV="false" rot="0">
            <a:off x="2969222" y="616616"/>
            <a:ext cx="12349556" cy="9053769"/>
          </a:xfrm>
          <a:custGeom>
            <a:avLst/>
            <a:gdLst/>
            <a:ahLst/>
            <a:cxnLst/>
            <a:rect r="r" b="b" t="t" l="l"/>
            <a:pathLst>
              <a:path h="9053769" w="12349556">
                <a:moveTo>
                  <a:pt x="0" y="0"/>
                </a:moveTo>
                <a:lnTo>
                  <a:pt x="12349556" y="0"/>
                </a:lnTo>
                <a:lnTo>
                  <a:pt x="12349556" y="9053768"/>
                </a:lnTo>
                <a:lnTo>
                  <a:pt x="0" y="90537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16358" y="90773"/>
            <a:ext cx="4474584" cy="7281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65"/>
              </a:lnSpc>
            </a:pPr>
            <a:r>
              <a:rPr lang="en-US" b="true" sz="4332">
                <a:solidFill>
                  <a:srgbClr val="2D2261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ER Diagram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7622061" y="9662464"/>
            <a:ext cx="424073" cy="4068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00"/>
              </a:lnSpc>
            </a:pPr>
            <a:r>
              <a:rPr lang="en-US" sz="2357">
                <a:solidFill>
                  <a:srgbClr val="FF5757"/>
                </a:solidFill>
                <a:latin typeface="Canva Sans"/>
                <a:ea typeface="Canva Sans"/>
                <a:cs typeface="Canva Sans"/>
                <a:sym typeface="Canva Sans"/>
              </a:rPr>
              <a:t>7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C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>
            <a:hlinkClick r:id="rId3" tooltip="https://www.mermaidchart.com/raw/e768ab59-09fe-44ad-b8ff-fed75fe408be?theme=light&amp;version=v0.1&amp;format=svg"/>
          </p:cNvPr>
          <p:cNvSpPr/>
          <p:nvPr/>
        </p:nvSpPr>
        <p:spPr>
          <a:xfrm flipH="false" flipV="false" rot="0">
            <a:off x="4979977" y="542370"/>
            <a:ext cx="8328046" cy="9202261"/>
          </a:xfrm>
          <a:custGeom>
            <a:avLst/>
            <a:gdLst/>
            <a:ahLst/>
            <a:cxnLst/>
            <a:rect r="r" b="b" t="t" l="l"/>
            <a:pathLst>
              <a:path h="9202261" w="8328046">
                <a:moveTo>
                  <a:pt x="0" y="0"/>
                </a:moveTo>
                <a:lnTo>
                  <a:pt x="8328046" y="0"/>
                </a:lnTo>
                <a:lnTo>
                  <a:pt x="8328046" y="9202260"/>
                </a:lnTo>
                <a:lnTo>
                  <a:pt x="0" y="92022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59149" y="300542"/>
            <a:ext cx="4474584" cy="7281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65"/>
              </a:lnSpc>
            </a:pPr>
            <a:r>
              <a:rPr lang="en-US" b="true" sz="4332">
                <a:solidFill>
                  <a:srgbClr val="2D2261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Class Diagram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7622061" y="9662464"/>
            <a:ext cx="424073" cy="4068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00"/>
              </a:lnSpc>
            </a:pPr>
            <a:r>
              <a:rPr lang="en-US" sz="2357">
                <a:solidFill>
                  <a:srgbClr val="FF5757"/>
                </a:solidFill>
                <a:latin typeface="Canva Sans"/>
                <a:ea typeface="Canva Sans"/>
                <a:cs typeface="Canva Sans"/>
                <a:sym typeface="Canva Sans"/>
              </a:rPr>
              <a:t>8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C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>
            <a:hlinkClick r:id="rId3" tooltip="https://www.mermaidchart.com/raw/92f188d9-0778-4855-a228-1ea532a727b8?theme=light&amp;version=v0.1&amp;format=svg"/>
          </p:cNvPr>
          <p:cNvSpPr/>
          <p:nvPr/>
        </p:nvSpPr>
        <p:spPr>
          <a:xfrm flipH="false" flipV="false" rot="0">
            <a:off x="453445" y="700875"/>
            <a:ext cx="17834555" cy="1685423"/>
          </a:xfrm>
          <a:custGeom>
            <a:avLst/>
            <a:gdLst/>
            <a:ahLst/>
            <a:cxnLst/>
            <a:rect r="r" b="b" t="t" l="l"/>
            <a:pathLst>
              <a:path h="1685423" w="17834555">
                <a:moveTo>
                  <a:pt x="0" y="0"/>
                </a:moveTo>
                <a:lnTo>
                  <a:pt x="17834555" y="0"/>
                </a:lnTo>
                <a:lnTo>
                  <a:pt x="17834555" y="1685423"/>
                </a:lnTo>
                <a:lnTo>
                  <a:pt x="0" y="168542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0366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43501" y="3084264"/>
            <a:ext cx="7927956" cy="5544025"/>
          </a:xfrm>
          <a:custGeom>
            <a:avLst/>
            <a:gdLst/>
            <a:ahLst/>
            <a:cxnLst/>
            <a:rect r="r" b="b" t="t" l="l"/>
            <a:pathLst>
              <a:path h="5544025" w="7927956">
                <a:moveTo>
                  <a:pt x="0" y="0"/>
                </a:moveTo>
                <a:lnTo>
                  <a:pt x="7927956" y="0"/>
                </a:lnTo>
                <a:lnTo>
                  <a:pt x="7927956" y="5544025"/>
                </a:lnTo>
                <a:lnTo>
                  <a:pt x="0" y="554402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871457" y="3619780"/>
            <a:ext cx="9249642" cy="4129736"/>
          </a:xfrm>
          <a:custGeom>
            <a:avLst/>
            <a:gdLst/>
            <a:ahLst/>
            <a:cxnLst/>
            <a:rect r="r" b="b" t="t" l="l"/>
            <a:pathLst>
              <a:path h="4129736" w="9249642">
                <a:moveTo>
                  <a:pt x="0" y="0"/>
                </a:moveTo>
                <a:lnTo>
                  <a:pt x="9249643" y="0"/>
                </a:lnTo>
                <a:lnTo>
                  <a:pt x="9249643" y="4129736"/>
                </a:lnTo>
                <a:lnTo>
                  <a:pt x="0" y="412973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778659" y="90651"/>
            <a:ext cx="4233693" cy="4816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03"/>
              </a:lnSpc>
            </a:pPr>
            <a:r>
              <a:rPr lang="en-US" b="true" sz="2788">
                <a:solidFill>
                  <a:srgbClr val="2D2261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User Journey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7622061" y="9662464"/>
            <a:ext cx="424073" cy="4068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00"/>
              </a:lnSpc>
            </a:pPr>
            <a:r>
              <a:rPr lang="en-US" sz="2357">
                <a:solidFill>
                  <a:srgbClr val="FF5757"/>
                </a:solidFill>
                <a:latin typeface="Canva Sans"/>
                <a:ea typeface="Canva Sans"/>
                <a:cs typeface="Canva Sans"/>
                <a:sym typeface="Canva Sans"/>
              </a:rPr>
              <a:t>9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DAGmvAO_anA</dc:identifier>
  <dcterms:modified xsi:type="dcterms:W3CDTF">2011-08-01T06:04:30Z</dcterms:modified>
  <cp:revision>1</cp:revision>
  <dc:title>Blue and Cream Illustrative SWOT Analysis Presentation</dc:title>
</cp:coreProperties>
</file>